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9" r:id="rId3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084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9FC-468B-BF5D-5C0350DD3589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9FC-468B-BF5D-5C0350DD3589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9FC-468B-BF5D-5C0350DD3589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25</c:v>
                </c:pt>
                <c:pt idx="2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9FC-468B-BF5D-5C0350DD35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5C-423F-A63C-F01425343612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25C-423F-A63C-F01425343612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25C-423F-A63C-F01425343612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25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25C-423F-A63C-F014253436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7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D0BBA-BA4F-1C47-8CD1-DCDC01F63B15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DDA68-5C29-9245-9188-81A107B7E7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48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80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45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0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8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46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1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268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0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3B90B-72C0-4812-98EC-3AED6283AE49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FACB-818A-461D-A67F-1CA012A05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png"/><Relationship Id="rId3" Type="http://schemas.openxmlformats.org/officeDocument/2006/relationships/image" Target="../media/image1.jpg"/><Relationship Id="rId7" Type="http://schemas.openxmlformats.org/officeDocument/2006/relationships/image" Target="../media/image7.jpeg"/><Relationship Id="rId12" Type="http://schemas.microsoft.com/office/2007/relationships/hdphoto" Target="../media/hdphoto2.wdp"/><Relationship Id="rId2" Type="http://schemas.openxmlformats.org/officeDocument/2006/relationships/image" Target="../media/image3.png"/><Relationship Id="rId16" Type="http://schemas.microsoft.com/office/2007/relationships/hdphoto" Target="../media/hdphoto4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png"/><Relationship Id="rId5" Type="http://schemas.openxmlformats.org/officeDocument/2006/relationships/image" Target="../media/image5.wmf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6566" y="0"/>
            <a:ext cx="6874566" cy="707886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>
                <a:ln w="11430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Nutrition Basics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116" y="771112"/>
            <a:ext cx="6553200" cy="58477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Remember Energy Balance </a:t>
            </a:r>
            <a:r>
              <a:rPr lang="en-US" sz="1600" dirty="0"/>
              <a:t>→ eat enough to fuel your workouts daily. </a:t>
            </a:r>
          </a:p>
          <a:p>
            <a:pPr algn="ctr"/>
            <a:r>
              <a:rPr lang="en-US" sz="1600" dirty="0"/>
              <a:t>Balance Carbohydrates (CHO), Protein &amp; Fat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811660"/>
              </p:ext>
            </p:extLst>
          </p:nvPr>
        </p:nvGraphicFramePr>
        <p:xfrm>
          <a:off x="144116" y="1419113"/>
          <a:ext cx="6553200" cy="344824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2879"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Nutrient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Function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Best</a:t>
                      </a:r>
                      <a:r>
                        <a:rPr lang="en-US" sz="1900" baseline="0" dirty="0"/>
                        <a:t> Sources </a:t>
                      </a:r>
                      <a:endParaRPr lang="en-US" sz="1900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006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CHO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Body &amp; brain’s</a:t>
                      </a:r>
                      <a:r>
                        <a:rPr lang="en-US" sz="1600" baseline="0" dirty="0"/>
                        <a:t> main source of energy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Whole wheat</a:t>
                      </a:r>
                      <a:r>
                        <a:rPr lang="en-US" sz="1600" baseline="0" dirty="0"/>
                        <a:t> grains/pasta/</a:t>
                      </a:r>
                      <a:r>
                        <a:rPr lang="en-US" sz="1600" baseline="0" dirty="0" err="1"/>
                        <a:t>rices</a:t>
                      </a:r>
                      <a:r>
                        <a:rPr lang="en-US" sz="1600" baseline="0" dirty="0"/>
                        <a:t>, cereal, oatmeal, fruits, veggies, low-fat dairy.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006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Protein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Makes up muscles, tissue, hormones, enzymes,</a:t>
                      </a:r>
                      <a:r>
                        <a:rPr lang="en-US" sz="1600" baseline="0" dirty="0"/>
                        <a:t> and more!</a:t>
                      </a:r>
                      <a:r>
                        <a:rPr lang="en-US" sz="16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Low-fat dairy, lean meats (chicken/turkey/pork/beef), fish, shrimp, tofu, soy-based proteins, beans, eggs, nuts.</a:t>
                      </a:r>
                    </a:p>
                  </a:txBody>
                  <a:tcP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523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Fat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Long-term energy source, cushions</a:t>
                      </a:r>
                      <a:r>
                        <a:rPr lang="en-US" sz="1600" baseline="0" dirty="0"/>
                        <a:t> organs, helps absorb vitamins, anti-inflammatory </a:t>
                      </a:r>
                      <a:endParaRPr lang="en-US" sz="1600" dirty="0"/>
                    </a:p>
                  </a:txBody>
                  <a:tcPr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Olive/canola/vegetable oil, nuts, seeds, olives, avocadoes, fish, seafood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7829" y="5010655"/>
            <a:ext cx="6589487" cy="64633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n-US" dirty="0">
                <a:latin typeface="+mj-lt"/>
              </a:rPr>
              <a:t>Focus on eating the rainbow: the more color, the better </a:t>
            </a:r>
            <a:endParaRPr lang="en-US" dirty="0">
              <a:solidFill>
                <a:prstClr val="black"/>
              </a:solidFill>
              <a:latin typeface="+mj-lt"/>
              <a:cs typeface="Arial" pitchFamily="34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en-US" dirty="0">
                <a:solidFill>
                  <a:prstClr val="black"/>
                </a:solidFill>
                <a:latin typeface="+mj-lt"/>
                <a:cs typeface="Arial" pitchFamily="34" charset="0"/>
              </a:rPr>
              <a:t>Eat every 3-4 hours…</a:t>
            </a:r>
            <a:r>
              <a:rPr lang="en-US" i="1" dirty="0">
                <a:solidFill>
                  <a:prstClr val="black"/>
                </a:solidFill>
                <a:latin typeface="+mj-lt"/>
                <a:cs typeface="Arial" pitchFamily="34" charset="0"/>
              </a:rPr>
              <a:t>do not skip meals!</a:t>
            </a:r>
          </a:p>
        </p:txBody>
      </p:sp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112614073"/>
              </p:ext>
            </p:extLst>
          </p:nvPr>
        </p:nvGraphicFramePr>
        <p:xfrm>
          <a:off x="326904" y="6667034"/>
          <a:ext cx="3084757" cy="2339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555085" y="6249777"/>
            <a:ext cx="262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Lighter Training/Days Off</a:t>
            </a:r>
          </a:p>
        </p:txBody>
      </p:sp>
      <p:sp>
        <p:nvSpPr>
          <p:cNvPr id="27" name="Oval 26"/>
          <p:cNvSpPr/>
          <p:nvPr/>
        </p:nvSpPr>
        <p:spPr>
          <a:xfrm>
            <a:off x="2637482" y="6828083"/>
            <a:ext cx="382075" cy="390618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576780" y="6898961"/>
            <a:ext cx="7674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Water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701222" y="6986683"/>
            <a:ext cx="11605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25% </a:t>
            </a:r>
            <a:r>
              <a:rPr lang="en-US" sz="1500" dirty="0">
                <a:solidFill>
                  <a:schemeClr val="bg1"/>
                </a:solidFill>
              </a:rPr>
              <a:t>Healthy Carbs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88835" y="7836762"/>
            <a:ext cx="9058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25% </a:t>
            </a:r>
            <a:r>
              <a:rPr lang="en-US" sz="1500" dirty="0">
                <a:solidFill>
                  <a:schemeClr val="bg1"/>
                </a:solidFill>
              </a:rPr>
              <a:t>Lean Protein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6398" y="7402182"/>
            <a:ext cx="9419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50% </a:t>
            </a:r>
            <a:r>
              <a:rPr lang="en-US" sz="1500" dirty="0">
                <a:solidFill>
                  <a:schemeClr val="bg1"/>
                </a:solidFill>
              </a:rPr>
              <a:t>Veggies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97877" y="6249777"/>
            <a:ext cx="28434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Heavy Training/Game Day</a:t>
            </a:r>
          </a:p>
        </p:txBody>
      </p:sp>
      <p:graphicFrame>
        <p:nvGraphicFramePr>
          <p:cNvPr id="33" name="Chart 32"/>
          <p:cNvGraphicFramePr/>
          <p:nvPr>
            <p:extLst>
              <p:ext uri="{D42A27DB-BD31-4B8C-83A1-F6EECF244321}">
                <p14:modId xmlns:p14="http://schemas.microsoft.com/office/powerpoint/2010/main" val="2257192396"/>
              </p:ext>
            </p:extLst>
          </p:nvPr>
        </p:nvGraphicFramePr>
        <p:xfrm>
          <a:off x="3050086" y="6655145"/>
          <a:ext cx="3261567" cy="23513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3686200" y="7912504"/>
            <a:ext cx="10197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25% </a:t>
            </a:r>
            <a:r>
              <a:rPr lang="en-US" sz="1500" dirty="0">
                <a:solidFill>
                  <a:schemeClr val="bg1"/>
                </a:solidFill>
              </a:rPr>
              <a:t>Veggies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090298" y="7007816"/>
            <a:ext cx="125644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50% </a:t>
            </a:r>
            <a:r>
              <a:rPr lang="en-US" sz="1500" dirty="0">
                <a:solidFill>
                  <a:schemeClr val="bg1"/>
                </a:solidFill>
              </a:rPr>
              <a:t>Healthy Carbs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67584" y="7788012"/>
            <a:ext cx="9806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25% </a:t>
            </a:r>
            <a:r>
              <a:rPr lang="en-US" sz="1500" dirty="0">
                <a:solidFill>
                  <a:schemeClr val="bg1"/>
                </a:solidFill>
              </a:rPr>
              <a:t>Lean Protein</a:t>
            </a:r>
          </a:p>
        </p:txBody>
      </p:sp>
      <p:sp>
        <p:nvSpPr>
          <p:cNvPr id="37" name="Oval 36"/>
          <p:cNvSpPr/>
          <p:nvPr/>
        </p:nvSpPr>
        <p:spPr>
          <a:xfrm>
            <a:off x="5561776" y="6811246"/>
            <a:ext cx="413647" cy="421655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5496382" y="6899266"/>
            <a:ext cx="8308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Water</a:t>
            </a:r>
          </a:p>
        </p:txBody>
      </p:sp>
      <p:sp>
        <p:nvSpPr>
          <p:cNvPr id="2" name="Rectangle 1"/>
          <p:cNvSpPr/>
          <p:nvPr/>
        </p:nvSpPr>
        <p:spPr>
          <a:xfrm>
            <a:off x="107829" y="6172200"/>
            <a:ext cx="6589487" cy="28342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07829" y="5791200"/>
            <a:ext cx="6589487" cy="381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Build a Balanced Plate at Each Meal</a:t>
            </a:r>
          </a:p>
        </p:txBody>
      </p:sp>
      <p:pic>
        <p:nvPicPr>
          <p:cNvPr id="1026" name="Picture 2" descr="http://bluefletch.com/wp-content/uploads/2016/06/rainbow-food_stock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000" b="94200" l="4103" r="9628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4229" y="4978098"/>
            <a:ext cx="1137690" cy="729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9516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pngimg.com/upload/water_bottle_PNG1015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07123">
            <a:off x="5383089" y="6229223"/>
            <a:ext cx="420138" cy="120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/>
          <p:cNvSpPr txBox="1"/>
          <p:nvPr/>
        </p:nvSpPr>
        <p:spPr>
          <a:xfrm>
            <a:off x="98934" y="5521588"/>
            <a:ext cx="5626099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ctr"/>
            <a:endParaRPr lang="en-US" sz="1600" b="1" u="sng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Blip>
                <a:blip r:embed="rId3"/>
              </a:buBlip>
            </a:pPr>
            <a:r>
              <a:rPr lang="en-US" dirty="0">
                <a:latin typeface="+mj-lt"/>
                <a:cs typeface="Times New Roman" pitchFamily="18" charset="0"/>
              </a:rPr>
              <a:t>Even a small amount of dehydration negatively impacts performance:</a:t>
            </a:r>
          </a:p>
          <a:p>
            <a:pPr marL="515938" lvl="1" indent="-117475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Times New Roman" pitchFamily="18" charset="0"/>
              </a:rPr>
              <a:t>Decreases speed &amp; power (</a:t>
            </a:r>
            <a:r>
              <a:rPr lang="en-US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slower</a:t>
            </a:r>
            <a:r>
              <a:rPr lang="en-US" dirty="0">
                <a:latin typeface="+mj-lt"/>
                <a:cs typeface="Times New Roman" pitchFamily="18" charset="0"/>
              </a:rPr>
              <a:t>) </a:t>
            </a:r>
          </a:p>
          <a:p>
            <a:pPr marL="515938" lvl="1" indent="-117475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Times New Roman" pitchFamily="18" charset="0"/>
              </a:rPr>
              <a:t>Impairs cognitive function (</a:t>
            </a:r>
            <a:r>
              <a:rPr lang="en-US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unable to focus</a:t>
            </a:r>
            <a:r>
              <a:rPr lang="en-US" dirty="0">
                <a:latin typeface="+mj-lt"/>
                <a:cs typeface="Times New Roman" pitchFamily="18" charset="0"/>
              </a:rPr>
              <a:t>)</a:t>
            </a:r>
          </a:p>
          <a:p>
            <a:pPr marL="515938" lvl="1" indent="-117475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Times New Roman" pitchFamily="18" charset="0"/>
              </a:rPr>
              <a:t>Burns more carbs for fuel (</a:t>
            </a:r>
            <a:r>
              <a:rPr lang="en-US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fatigue sooner</a:t>
            </a:r>
            <a:r>
              <a:rPr lang="en-US" dirty="0">
                <a:latin typeface="+mj-lt"/>
                <a:cs typeface="Times New Roman" pitchFamily="18" charset="0"/>
              </a:rPr>
              <a:t>)</a:t>
            </a:r>
          </a:p>
          <a:p>
            <a:pPr marL="285750" indent="-285750">
              <a:buBlip>
                <a:blip r:embed="rId3"/>
              </a:buBlip>
            </a:pPr>
            <a:r>
              <a:rPr lang="en-US" dirty="0">
                <a:latin typeface="+mj-lt"/>
                <a:cs typeface="Times New Roman" pitchFamily="18" charset="0"/>
              </a:rPr>
              <a:t>Carry a water bottle with you at all times!</a:t>
            </a:r>
          </a:p>
          <a:p>
            <a:pPr marL="285750" indent="-285750">
              <a:buBlip>
                <a:blip r:embed="rId3"/>
              </a:buBlip>
            </a:pPr>
            <a:r>
              <a:rPr lang="en-US" dirty="0">
                <a:latin typeface="+mj-lt"/>
                <a:cs typeface="Times New Roman" pitchFamily="18" charset="0"/>
              </a:rPr>
              <a:t>Choose Gatorade for hydration to replace electrolytes when your training lasts longer than 60 minutes.</a:t>
            </a:r>
          </a:p>
        </p:txBody>
      </p:sp>
      <p:pic>
        <p:nvPicPr>
          <p:cNvPr id="38" name="Picture 7" descr="http://www.eastbay.com/images/products/large_w/49973_w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9992">
            <a:off x="5314873" y="6371165"/>
            <a:ext cx="1497057" cy="1497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271" y="8076133"/>
            <a:ext cx="2361297" cy="783971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22768" y="5187308"/>
            <a:ext cx="6682041" cy="46166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n w="3175" cmpd="sng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HYDRATION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8901" y="739809"/>
            <a:ext cx="4856872" cy="42473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171450" indent="-171450">
              <a:buBlip>
                <a:blip r:embed="rId6"/>
              </a:buBlip>
            </a:pPr>
            <a:r>
              <a:rPr lang="en-US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Pre-fuel and In-Game Fuel:  </a:t>
            </a:r>
            <a:r>
              <a:rPr lang="en-US" dirty="0">
                <a:latin typeface="+mj-lt"/>
                <a:cs typeface="Times New Roman" pitchFamily="18" charset="0"/>
              </a:rPr>
              <a:t>Eat a carbohydrate snack about 30-60 minutes before the game &amp; then every 45-60 minutes during play to keep your energy levels up.  Pre-fuel snack should be </a:t>
            </a:r>
            <a:r>
              <a:rPr lang="en-US" b="1" dirty="0">
                <a:latin typeface="+mj-lt"/>
                <a:cs typeface="Times New Roman" pitchFamily="18" charset="0"/>
              </a:rPr>
              <a:t>rich</a:t>
            </a:r>
            <a:r>
              <a:rPr lang="en-US" dirty="0">
                <a:latin typeface="+mj-lt"/>
                <a:cs typeface="Times New Roman" pitchFamily="18" charset="0"/>
              </a:rPr>
              <a:t> </a:t>
            </a:r>
            <a:r>
              <a:rPr lang="en-US" b="1" dirty="0">
                <a:latin typeface="+mj-lt"/>
                <a:cs typeface="Times New Roman" pitchFamily="18" charset="0"/>
              </a:rPr>
              <a:t>in simple carbohydrates </a:t>
            </a:r>
            <a:r>
              <a:rPr lang="en-US" dirty="0">
                <a:latin typeface="+mj-lt"/>
                <a:cs typeface="Times New Roman" pitchFamily="18" charset="0"/>
              </a:rPr>
              <a:t>for immediate energy and low in fiber and fat to prevent upset stomach.</a:t>
            </a:r>
          </a:p>
          <a:p>
            <a:pPr marL="628650" lvl="1" indent="-171450">
              <a:buFont typeface="Wingdings" pitchFamily="2" charset="2"/>
              <a:buChar char="§"/>
            </a:pPr>
            <a:r>
              <a:rPr lang="en-US" dirty="0">
                <a:latin typeface="+mj-lt"/>
                <a:cs typeface="Times New Roman" pitchFamily="18" charset="0"/>
              </a:rPr>
              <a:t>Applesauce, fresh or dried fruit, cereal, granola bar, Gatorade, gummies or gels.. </a:t>
            </a:r>
          </a:p>
          <a:p>
            <a:pPr marL="171450" indent="-171450">
              <a:buBlip>
                <a:blip r:embed="rId6"/>
              </a:buBlip>
            </a:pPr>
            <a:r>
              <a:rPr lang="en-US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Refuel:  </a:t>
            </a:r>
            <a:r>
              <a:rPr lang="en-US" dirty="0">
                <a:latin typeface="+mj-lt"/>
                <a:cs typeface="Times New Roman" pitchFamily="18" charset="0"/>
              </a:rPr>
              <a:t>Eat a snack </a:t>
            </a:r>
            <a:r>
              <a:rPr lang="en-US" b="1" dirty="0">
                <a:latin typeface="+mj-lt"/>
                <a:cs typeface="Times New Roman" pitchFamily="18" charset="0"/>
              </a:rPr>
              <a:t>within 30 minutes </a:t>
            </a:r>
            <a:r>
              <a:rPr lang="en-US" dirty="0">
                <a:latin typeface="+mj-lt"/>
                <a:cs typeface="Times New Roman" pitchFamily="18" charset="0"/>
              </a:rPr>
              <a:t>after your game that has a </a:t>
            </a:r>
            <a:r>
              <a:rPr lang="en-US" b="1" dirty="0">
                <a:latin typeface="+mj-lt"/>
                <a:cs typeface="Times New Roman" pitchFamily="18" charset="0"/>
              </a:rPr>
              <a:t>combination of protein and carbohydrates</a:t>
            </a:r>
            <a:r>
              <a:rPr lang="en-US" dirty="0">
                <a:latin typeface="+mj-lt"/>
                <a:cs typeface="Times New Roman" pitchFamily="18" charset="0"/>
              </a:rPr>
              <a:t> to replace the energy stores &amp; to repair of damaged muscle tissue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cs typeface="Times New Roman" pitchFamily="18" charset="0"/>
              </a:rPr>
              <a:t>Muscle Milk, Muscle Milk Bars, Chocolate Milk, Greek Yogurt, Trail Mix.</a:t>
            </a:r>
            <a:endParaRPr lang="en-US" dirty="0"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8901" y="87615"/>
            <a:ext cx="6692899" cy="49244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>
                <a:ln w="3175" cmpd="sng">
                  <a:solidFill>
                    <a:schemeClr val="bg1"/>
                  </a:solidFill>
                </a:ln>
                <a:solidFill>
                  <a:srgbClr val="FF0000"/>
                </a:solidFill>
              </a:rPr>
              <a:t>Fueling Before, During, and After Exercise</a:t>
            </a:r>
          </a:p>
        </p:txBody>
      </p:sp>
      <p:pic>
        <p:nvPicPr>
          <p:cNvPr id="21" name="Picture 20" descr="https://encrypted-tbn3.gstatic.com/images?q=tbn:ANd9GcQMb6OCNJd3aAJtyK3Yj3EHPiWkYKUc3OQ4xg6GJYI1ihEeI3oVNQ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EC0"/>
              </a:clrFrom>
              <a:clrTo>
                <a:srgbClr val="FEFE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0999" y="1335036"/>
            <a:ext cx="1523005" cy="1140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3" descr="http://www.goodhousekeeping.com/cm/goodhousekeeping/images/applesauce-calories-0507-th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502" y="780513"/>
            <a:ext cx="867324" cy="867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https://encrypted-tbn0.gstatic.com/images?q=tbn:ANd9GcTLkKbauemICpoVnrEZvEKpx1sWknGwrO-dwoagRsWAgdV8QkScRQ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820" y="514797"/>
            <a:ext cx="1833590" cy="1373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static1.squarespace.com/static/52b230b4e4b0f72a3b3f08c1/52cb1bcbe4b0063859289e77/53d65b2de4b0343b426b8288/1406562999161/?format=1000w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438" y="2399277"/>
            <a:ext cx="1502128" cy="1202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7" descr="http://images.netrition.com/images/id_watermark_jpg/08-0988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7083" y1="40179" x2="7083" y2="40179"/>
                        <a14:foregroundMark x1="10833" y1="33929" x2="10833" y2="33929"/>
                        <a14:foregroundMark x1="6250" y1="30357" x2="6250" y2="30357"/>
                        <a14:foregroundMark x1="7083" y1="38393" x2="7083" y2="38393"/>
                        <a14:foregroundMark x1="45833" y1="33929" x2="45833" y2="33929"/>
                        <a14:foregroundMark x1="36667" y1="32143" x2="36667" y2="321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015" y="4428603"/>
            <a:ext cx="1286289" cy="59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1" descr="http://www.diabetesmine.com/wp-content/uploads/2012/05/chocolate-milk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781" b="96875" l="9783" r="8804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0018">
            <a:off x="4882774" y="3590965"/>
            <a:ext cx="618818" cy="865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http://ciacouponspy.com/wp-content/uploads/Planters-Trail-Mix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5029" y="3563259"/>
            <a:ext cx="1140673" cy="855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8934" y="7993926"/>
            <a:ext cx="40258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3"/>
              </a:buBlip>
            </a:pPr>
            <a:r>
              <a:rPr lang="en-US" dirty="0">
                <a:cs typeface="Times New Roman" pitchFamily="18" charset="0"/>
              </a:rPr>
              <a:t>After a practice, lift, or game you should rehydrate with 16-24oz fluid for every pound of body weight lost.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9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397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Colleen Davis</dc:creator>
  <cp:lastModifiedBy>dwight_dewese</cp:lastModifiedBy>
  <cp:revision>34</cp:revision>
  <cp:lastPrinted>2016-08-16T21:45:15Z</cp:lastPrinted>
  <dcterms:created xsi:type="dcterms:W3CDTF">2013-03-15T15:34:33Z</dcterms:created>
  <dcterms:modified xsi:type="dcterms:W3CDTF">2023-08-15T18:21:28Z</dcterms:modified>
</cp:coreProperties>
</file>